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70" r:id="rId8"/>
    <p:sldId id="273" r:id="rId9"/>
    <p:sldId id="275" r:id="rId10"/>
    <p:sldId id="272" r:id="rId11"/>
    <p:sldId id="261" r:id="rId12"/>
    <p:sldId id="262" r:id="rId13"/>
    <p:sldId id="265" r:id="rId14"/>
    <p:sldId id="269" r:id="rId15"/>
    <p:sldId id="266" r:id="rId16"/>
    <p:sldId id="267" r:id="rId17"/>
    <p:sldId id="268" r:id="rId18"/>
    <p:sldId id="27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3B2EB21-89F5-4209-80CA-64F17CCC945F}" type="datetimeFigureOut">
              <a:rPr lang="fr-CH" smtClean="0"/>
              <a:t>20.12.2015</a:t>
            </a:fld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C6E1280-E45C-4FE3-A1AF-374667FE73DB}" type="slidenum">
              <a:rPr lang="fr-CH" smtClean="0"/>
              <a:t>‹N°›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7560840" cy="2301240"/>
          </a:xfrm>
        </p:spPr>
        <p:txBody>
          <a:bodyPr/>
          <a:lstStyle/>
          <a:p>
            <a:r>
              <a:rPr lang="fr-CH" dirty="0" smtClean="0"/>
              <a:t>750 Cases </a:t>
            </a:r>
            <a:r>
              <a:rPr lang="fr-CH" dirty="0" err="1" smtClean="0"/>
              <a:t>Studies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Vaginal Laser </a:t>
            </a:r>
            <a:r>
              <a:rPr lang="fr-CH" dirty="0" err="1" smtClean="0"/>
              <a:t>Rejuvination</a:t>
            </a:r>
            <a:r>
              <a:rPr lang="fr-CH" dirty="0" smtClean="0"/>
              <a:t> 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3968" y="6237312"/>
            <a:ext cx="6480048" cy="1752600"/>
          </a:xfrm>
        </p:spPr>
        <p:txBody>
          <a:bodyPr/>
          <a:lstStyle/>
          <a:p>
            <a:r>
              <a:rPr lang="fr-CH" dirty="0" smtClean="0"/>
              <a:t>Institut Médical de </a:t>
            </a:r>
            <a:r>
              <a:rPr lang="fr-CH" dirty="0" err="1" smtClean="0"/>
              <a:t>Champel</a:t>
            </a:r>
            <a:r>
              <a:rPr lang="fr-CH" dirty="0" smtClean="0"/>
              <a:t> GENEVE</a:t>
            </a:r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2899371" y="5949280"/>
            <a:ext cx="6353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Dr JOVANOVIC </a:t>
            </a:r>
            <a:r>
              <a:rPr lang="fr-CH" dirty="0" err="1" smtClean="0"/>
              <a:t>Stevan</a:t>
            </a:r>
            <a:r>
              <a:rPr lang="fr-CH" dirty="0" smtClean="0"/>
              <a:t>, Dr HAAG </a:t>
            </a:r>
            <a:r>
              <a:rPr lang="fr-CH" dirty="0"/>
              <a:t>T</a:t>
            </a:r>
            <a:r>
              <a:rPr lang="fr-CH" dirty="0" smtClean="0"/>
              <a:t>hierry, Dr ANDRE Pierre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419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Advantages</a:t>
            </a:r>
            <a:r>
              <a:rPr lang="fr-CH" dirty="0" smtClean="0"/>
              <a:t> of laser </a:t>
            </a:r>
            <a:r>
              <a:rPr lang="fr-CH" dirty="0" err="1" smtClean="0"/>
              <a:t>treatment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Treatment time</a:t>
            </a:r>
            <a:endParaRPr lang="fr-CH" dirty="0"/>
          </a:p>
          <a:p>
            <a:r>
              <a:rPr lang="en-US" dirty="0" smtClean="0"/>
              <a:t>No </a:t>
            </a:r>
            <a:r>
              <a:rPr lang="en-US" dirty="0"/>
              <a:t>need for anesthesia</a:t>
            </a:r>
            <a:endParaRPr lang="fr-CH" dirty="0"/>
          </a:p>
          <a:p>
            <a:r>
              <a:rPr lang="en-US" dirty="0" smtClean="0"/>
              <a:t>No pain</a:t>
            </a:r>
            <a:endParaRPr lang="fr-CH" dirty="0" smtClean="0"/>
          </a:p>
          <a:p>
            <a:r>
              <a:rPr lang="en-US" dirty="0" smtClean="0"/>
              <a:t>No </a:t>
            </a:r>
            <a:r>
              <a:rPr lang="en-US" dirty="0"/>
              <a:t>need for shaving</a:t>
            </a:r>
            <a:endParaRPr lang="fr-CH" dirty="0"/>
          </a:p>
          <a:p>
            <a:r>
              <a:rPr lang="en-US" dirty="0"/>
              <a:t>No bleeding, no side effect</a:t>
            </a:r>
            <a:endParaRPr lang="fr-CH" dirty="0"/>
          </a:p>
          <a:p>
            <a:r>
              <a:rPr lang="en-US" dirty="0"/>
              <a:t>No down time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944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7315200" cy="1154097"/>
          </a:xfrm>
        </p:spPr>
        <p:txBody>
          <a:bodyPr/>
          <a:lstStyle/>
          <a:p>
            <a:r>
              <a:rPr lang="fr-CH" dirty="0" err="1" smtClean="0"/>
              <a:t>Specification</a:t>
            </a:r>
            <a:r>
              <a:rPr lang="fr-CH" dirty="0" smtClean="0"/>
              <a:t> Of </a:t>
            </a:r>
            <a:r>
              <a:rPr lang="fr-CH" dirty="0" err="1" smtClean="0"/>
              <a:t>Beladonna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720949"/>
              </p:ext>
            </p:extLst>
          </p:nvPr>
        </p:nvGraphicFramePr>
        <p:xfrm>
          <a:off x="457200" y="3478212"/>
          <a:ext cx="8229600" cy="2687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35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Irradiation Type</a:t>
                      </a:r>
                      <a:endParaRPr lang="fr-CH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RF CO₂ Laser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5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Wavelength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10,600 nm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1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effectLst/>
                        </a:rPr>
                        <a:t>Repetition</a:t>
                      </a:r>
                      <a:r>
                        <a:rPr lang="fr-FR" sz="1000" dirty="0">
                          <a:effectLst/>
                        </a:rPr>
                        <a:t> Rate</a:t>
                      </a:r>
                      <a:endParaRPr lang="fr-CH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Fractional Mode : 1 ~ 10 kHz</a:t>
                      </a:r>
                      <a:br>
                        <a:rPr lang="fr-FR" sz="1000">
                          <a:effectLst/>
                        </a:rPr>
                      </a:br>
                      <a:r>
                        <a:rPr lang="fr-FR" sz="1000">
                          <a:effectLst/>
                        </a:rPr>
                        <a:t>W pulse Mode : 45~22Hz 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5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Spot Size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 x 1 ~ 20 x 20 mm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1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Pulse Duration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Fractional Mode : 1 ~ 3,000μs</a:t>
                      </a:r>
                      <a:br>
                        <a:rPr lang="fr-FR" sz="1000">
                          <a:effectLst/>
                        </a:rPr>
                      </a:br>
                      <a:r>
                        <a:rPr lang="fr-FR" sz="1000">
                          <a:effectLst/>
                        </a:rPr>
                        <a:t>W pulse Mode : 1.05~17.0ms 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5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Maximum Energy</a:t>
                      </a:r>
                      <a:endParaRPr lang="fr-CH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effectLst/>
                        </a:rPr>
                        <a:t>Fractional</a:t>
                      </a:r>
                      <a:r>
                        <a:rPr lang="fr-FR" sz="1000" dirty="0">
                          <a:effectLst/>
                        </a:rPr>
                        <a:t> mode : 115mJ, W Pulse mode : 200mJ</a:t>
                      </a:r>
                      <a:endParaRPr lang="fr-CH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4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Protocol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</a:t>
            </a:r>
            <a:r>
              <a:rPr lang="en-US" dirty="0"/>
              <a:t>treatments </a:t>
            </a:r>
            <a:r>
              <a:rPr lang="en-US" dirty="0" smtClean="0"/>
              <a:t>separated </a:t>
            </a:r>
            <a:r>
              <a:rPr lang="en-US" dirty="0"/>
              <a:t>from 2 </a:t>
            </a:r>
            <a:r>
              <a:rPr lang="en-US" dirty="0" smtClean="0"/>
              <a:t>weeks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/>
              <a:t>750 </a:t>
            </a:r>
            <a:r>
              <a:rPr lang="en-US" dirty="0" smtClean="0"/>
              <a:t>cases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Over 1 year and half</a:t>
            </a:r>
          </a:p>
          <a:p>
            <a:endParaRPr lang="en-US" dirty="0" smtClean="0"/>
          </a:p>
          <a:p>
            <a:r>
              <a:rPr lang="en-US" dirty="0" smtClean="0"/>
              <a:t>Population</a:t>
            </a:r>
            <a:r>
              <a:rPr lang="en-US" dirty="0"/>
              <a:t> </a:t>
            </a:r>
            <a:r>
              <a:rPr lang="en-US" dirty="0" smtClean="0"/>
              <a:t>studied</a:t>
            </a:r>
            <a:endParaRPr lang="en-US" dirty="0"/>
          </a:p>
          <a:p>
            <a:pPr marL="118872" indent="0">
              <a:buNone/>
            </a:pPr>
            <a:endParaRPr lang="fr-CH" dirty="0"/>
          </a:p>
          <a:p>
            <a:r>
              <a:rPr lang="en-US" sz="1900" dirty="0" smtClean="0"/>
              <a:t>Menopausal </a:t>
            </a:r>
            <a:r>
              <a:rPr lang="en-US" sz="1900" dirty="0"/>
              <a:t>women Dryness </a:t>
            </a:r>
            <a:r>
              <a:rPr lang="fr-FR" sz="1900" dirty="0"/>
              <a:t> </a:t>
            </a:r>
            <a:endParaRPr lang="fr-CH" sz="1900" dirty="0"/>
          </a:p>
          <a:p>
            <a:r>
              <a:rPr lang="en-US" sz="1900" dirty="0"/>
              <a:t>Tightening after </a:t>
            </a:r>
            <a:r>
              <a:rPr lang="en-US" sz="1900" dirty="0" smtClean="0"/>
              <a:t>deliver</a:t>
            </a:r>
          </a:p>
          <a:p>
            <a:r>
              <a:rPr lang="fr-FR" sz="1900" dirty="0" err="1" smtClean="0"/>
              <a:t>Urinary</a:t>
            </a:r>
            <a:r>
              <a:rPr lang="fr-FR" sz="1900" dirty="0" smtClean="0"/>
              <a:t> incontinence</a:t>
            </a:r>
          </a:p>
          <a:p>
            <a:r>
              <a:rPr lang="fr-FR" sz="1900" dirty="0" err="1"/>
              <a:t>Recurrent</a:t>
            </a:r>
            <a:r>
              <a:rPr lang="fr-FR" sz="1900" dirty="0"/>
              <a:t> infection</a:t>
            </a:r>
            <a:endParaRPr lang="fr-CH" sz="1900" dirty="0"/>
          </a:p>
          <a:p>
            <a:pPr lvl="0"/>
            <a:endParaRPr lang="fr-CH" sz="190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81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315200" cy="1154097"/>
          </a:xfrm>
        </p:spPr>
        <p:txBody>
          <a:bodyPr/>
          <a:lstStyle/>
          <a:p>
            <a:r>
              <a:rPr lang="fr-CH" dirty="0" err="1" smtClean="0"/>
              <a:t>Symptoms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699160"/>
              </p:ext>
            </p:extLst>
          </p:nvPr>
        </p:nvGraphicFramePr>
        <p:xfrm>
          <a:off x="683568" y="2204862"/>
          <a:ext cx="7704855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</a:rPr>
                        <a:t>Symptoms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Number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Pourcent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Tightening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324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43%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Dryness  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203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26%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Urinary symptoms 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183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24%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Infections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42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724128" y="15567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Total : 752</a:t>
            </a:r>
            <a:endParaRPr kumimoji="0" lang="fr-CH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15200" cy="1154097"/>
          </a:xfrm>
        </p:spPr>
        <p:txBody>
          <a:bodyPr/>
          <a:lstStyle/>
          <a:p>
            <a:r>
              <a:rPr lang="fr-CH" dirty="0" err="1" smtClean="0"/>
              <a:t>Tightening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933200"/>
              </p:ext>
            </p:extLst>
          </p:nvPr>
        </p:nvGraphicFramePr>
        <p:xfrm>
          <a:off x="611560" y="1988840"/>
          <a:ext cx="7591090" cy="424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0021"/>
                <a:gridCol w="1978685"/>
                <a:gridCol w="1837350"/>
                <a:gridCol w="1655034"/>
              </a:tblGrid>
              <a:tr h="1571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Initial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Improved </a:t>
                      </a:r>
                      <a:endParaRPr lang="fr-CH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« feel better »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Pourcentage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Slight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253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221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87%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Moderate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147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132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90%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Considerable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24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18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75%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5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936105"/>
          </a:xfrm>
        </p:spPr>
        <p:txBody>
          <a:bodyPr/>
          <a:lstStyle/>
          <a:p>
            <a:r>
              <a:rPr lang="fr-CH" dirty="0" err="1" smtClean="0"/>
              <a:t>Dryness</a:t>
            </a:r>
            <a:r>
              <a:rPr lang="fr-CH" dirty="0" smtClean="0"/>
              <a:t> (203 patients)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389229"/>
              </p:ext>
            </p:extLst>
          </p:nvPr>
        </p:nvGraphicFramePr>
        <p:xfrm>
          <a:off x="539552" y="1988840"/>
          <a:ext cx="7595029" cy="4322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0707"/>
                <a:gridCol w="2009086"/>
                <a:gridCol w="1740184"/>
                <a:gridCol w="1655052"/>
              </a:tblGrid>
              <a:tr h="1465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Initial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Improved </a:t>
                      </a:r>
                      <a:endParaRPr lang="fr-CH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« feel better »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Pourcentage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5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Slight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142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121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85%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9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Moderate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38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32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84%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1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Considerable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23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20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87%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332657"/>
            <a:ext cx="7315200" cy="936104"/>
          </a:xfrm>
        </p:spPr>
        <p:txBody>
          <a:bodyPr/>
          <a:lstStyle/>
          <a:p>
            <a:r>
              <a:rPr lang="fr-CH" dirty="0" err="1" smtClean="0"/>
              <a:t>Urinary</a:t>
            </a:r>
            <a:r>
              <a:rPr lang="fr-CH" dirty="0" smtClean="0"/>
              <a:t> </a:t>
            </a:r>
            <a:r>
              <a:rPr lang="fr-CH" dirty="0" err="1" smtClean="0"/>
              <a:t>symptoms</a:t>
            </a:r>
            <a:r>
              <a:rPr lang="fr-CH" dirty="0" smtClean="0"/>
              <a:t> (145 pt)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54232"/>
              </p:ext>
            </p:extLst>
          </p:nvPr>
        </p:nvGraphicFramePr>
        <p:xfrm>
          <a:off x="539552" y="1844824"/>
          <a:ext cx="7632846" cy="4351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0465"/>
                <a:gridCol w="1990115"/>
                <a:gridCol w="1744652"/>
                <a:gridCol w="1677614"/>
              </a:tblGrid>
              <a:tr h="1484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Initial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Improved </a:t>
                      </a:r>
                      <a:endParaRPr lang="fr-CH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« feel better »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Pourcentage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0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Slight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92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83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90%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Moderate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43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34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79%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Considerable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20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11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55%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3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15200" cy="1080119"/>
          </a:xfrm>
        </p:spPr>
        <p:txBody>
          <a:bodyPr/>
          <a:lstStyle/>
          <a:p>
            <a:r>
              <a:rPr lang="fr-CH" dirty="0" smtClean="0"/>
              <a:t>Infection (vaginal / </a:t>
            </a:r>
            <a:r>
              <a:rPr lang="fr-CH" dirty="0" err="1" smtClean="0"/>
              <a:t>urinary</a:t>
            </a:r>
            <a:r>
              <a:rPr lang="fr-CH" dirty="0" smtClean="0"/>
              <a:t>)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776324"/>
              </p:ext>
            </p:extLst>
          </p:nvPr>
        </p:nvGraphicFramePr>
        <p:xfrm>
          <a:off x="539552" y="1844824"/>
          <a:ext cx="7543083" cy="4300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1086"/>
                <a:gridCol w="1766474"/>
                <a:gridCol w="1860684"/>
                <a:gridCol w="1654839"/>
              </a:tblGrid>
              <a:tr h="1475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Initial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Improved </a:t>
                      </a:r>
                      <a:endParaRPr lang="fr-CH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« feel better »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Pourcentage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2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3x/year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27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22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81%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3-7x /year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8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6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75%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0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&gt;7x/ year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7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</a:t>
                      </a:r>
                      <a:endParaRPr lang="fr-CH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dirty="0" smtClean="0">
                          <a:effectLst/>
                        </a:rPr>
                        <a:t>57%</a:t>
                      </a:r>
                      <a:endParaRPr lang="fr-CH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2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Conclusion: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 smtClean="0"/>
          </a:p>
          <a:p>
            <a:r>
              <a:rPr lang="fr-CH" dirty="0" smtClean="0"/>
              <a:t>As </a:t>
            </a:r>
            <a:r>
              <a:rPr lang="fr-CH" dirty="0" err="1" smtClean="0"/>
              <a:t>expected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see</a:t>
            </a:r>
            <a:r>
              <a:rPr lang="fr-CH" dirty="0" smtClean="0"/>
              <a:t> a </a:t>
            </a:r>
            <a:r>
              <a:rPr lang="fr-CH" dirty="0" err="1" smtClean="0"/>
              <a:t>clear</a:t>
            </a:r>
            <a:r>
              <a:rPr lang="fr-CH" dirty="0" smtClean="0"/>
              <a:t> </a:t>
            </a:r>
            <a:r>
              <a:rPr lang="fr-CH" dirty="0" err="1" smtClean="0"/>
              <a:t>benefit</a:t>
            </a:r>
            <a:r>
              <a:rPr lang="fr-CH" dirty="0" smtClean="0"/>
              <a:t>  (over 80%) to </a:t>
            </a:r>
            <a:r>
              <a:rPr lang="fr-CH" dirty="0" err="1" smtClean="0"/>
              <a:t>treat</a:t>
            </a:r>
            <a:r>
              <a:rPr lang="fr-CH" dirty="0" smtClean="0"/>
              <a:t> patient.</a:t>
            </a:r>
          </a:p>
          <a:p>
            <a:r>
              <a:rPr lang="fr-CH" dirty="0" smtClean="0"/>
              <a:t>More the </a:t>
            </a:r>
            <a:r>
              <a:rPr lang="fr-CH" dirty="0" err="1" smtClean="0"/>
              <a:t>problem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important </a:t>
            </a:r>
            <a:r>
              <a:rPr lang="fr-CH" dirty="0" err="1" smtClean="0"/>
              <a:t>less</a:t>
            </a:r>
            <a:r>
              <a:rPr lang="fr-CH" dirty="0" smtClean="0"/>
              <a:t> the favorable </a:t>
            </a:r>
            <a:r>
              <a:rPr lang="fr-CH" dirty="0" err="1" smtClean="0"/>
              <a:t>is</a:t>
            </a:r>
            <a:r>
              <a:rPr lang="fr-CH" dirty="0" smtClean="0"/>
              <a:t> the </a:t>
            </a:r>
            <a:r>
              <a:rPr lang="fr-CH" dirty="0" err="1" smtClean="0"/>
              <a:t>outcome</a:t>
            </a:r>
            <a:r>
              <a:rPr lang="fr-CH" dirty="0" smtClean="0"/>
              <a:t>. </a:t>
            </a:r>
            <a:r>
              <a:rPr lang="fr-CH" dirty="0" err="1" smtClean="0"/>
              <a:t>Except</a:t>
            </a:r>
            <a:r>
              <a:rPr lang="fr-CH" dirty="0" smtClean="0"/>
              <a:t> for </a:t>
            </a:r>
            <a:r>
              <a:rPr lang="fr-CH" dirty="0" err="1" smtClean="0"/>
              <a:t>dryness</a:t>
            </a:r>
            <a:r>
              <a:rPr lang="fr-CH" dirty="0" smtClean="0"/>
              <a:t>, </a:t>
            </a:r>
            <a:r>
              <a:rPr lang="fr-CH" dirty="0" err="1" smtClean="0"/>
              <a:t>where</a:t>
            </a:r>
            <a:r>
              <a:rPr lang="fr-CH" dirty="0" smtClean="0"/>
              <a:t> all </a:t>
            </a:r>
            <a:r>
              <a:rPr lang="fr-CH" dirty="0" err="1" smtClean="0"/>
              <a:t>categories</a:t>
            </a:r>
            <a:r>
              <a:rPr lang="fr-CH" dirty="0" smtClean="0"/>
              <a:t> have </a:t>
            </a:r>
            <a:r>
              <a:rPr lang="fr-CH" dirty="0" err="1" smtClean="0"/>
              <a:t>advantages</a:t>
            </a:r>
            <a:r>
              <a:rPr lang="fr-CH" dirty="0" smtClean="0"/>
              <a:t>.</a:t>
            </a:r>
          </a:p>
          <a:p>
            <a:r>
              <a:rPr lang="fr-CH" dirty="0" smtClean="0"/>
              <a:t>In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experience</a:t>
            </a:r>
            <a:r>
              <a:rPr lang="fr-CH" dirty="0" smtClean="0"/>
              <a:t> if the patient has no </a:t>
            </a:r>
            <a:r>
              <a:rPr lang="fr-CH" dirty="0" err="1" smtClean="0"/>
              <a:t>benefit</a:t>
            </a:r>
            <a:r>
              <a:rPr lang="fr-CH" dirty="0" smtClean="0"/>
              <a:t> </a:t>
            </a:r>
            <a:r>
              <a:rPr lang="fr-CH" dirty="0" err="1" smtClean="0"/>
              <a:t>after</a:t>
            </a:r>
            <a:r>
              <a:rPr lang="fr-CH" dirty="0" smtClean="0"/>
              <a:t> 2 sessions, </a:t>
            </a:r>
            <a:r>
              <a:rPr lang="fr-CH" dirty="0" err="1" smtClean="0"/>
              <a:t>there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no </a:t>
            </a:r>
            <a:r>
              <a:rPr lang="fr-CH" dirty="0" err="1" smtClean="0"/>
              <a:t>benefirt</a:t>
            </a:r>
            <a:r>
              <a:rPr lang="fr-CH" dirty="0" smtClean="0"/>
              <a:t> to </a:t>
            </a:r>
            <a:r>
              <a:rPr lang="fr-CH" dirty="0" err="1" smtClean="0"/>
              <a:t>treat</a:t>
            </a:r>
            <a:r>
              <a:rPr lang="fr-CH" dirty="0" smtClean="0"/>
              <a:t> more.</a:t>
            </a:r>
          </a:p>
          <a:p>
            <a:r>
              <a:rPr lang="fr-CH" dirty="0" smtClean="0"/>
              <a:t>Don t </a:t>
            </a:r>
            <a:r>
              <a:rPr lang="fr-CH" dirty="0" err="1" smtClean="0"/>
              <a:t>garantee</a:t>
            </a:r>
            <a:r>
              <a:rPr lang="fr-CH" dirty="0" smtClean="0"/>
              <a:t> </a:t>
            </a:r>
            <a:r>
              <a:rPr lang="fr-CH" dirty="0" err="1" smtClean="0"/>
              <a:t>results</a:t>
            </a:r>
            <a:r>
              <a:rPr lang="fr-CH" dirty="0" smtClean="0"/>
              <a:t>, but </a:t>
            </a:r>
            <a:r>
              <a:rPr lang="fr-CH" dirty="0" err="1" smtClean="0"/>
              <a:t>you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say</a:t>
            </a:r>
            <a:r>
              <a:rPr lang="fr-CH" dirty="0" smtClean="0"/>
              <a:t> the </a:t>
            </a:r>
            <a:r>
              <a:rPr lang="fr-CH" dirty="0" err="1" smtClean="0"/>
              <a:t>treatment</a:t>
            </a:r>
            <a:r>
              <a:rPr lang="fr-CH" dirty="0" smtClean="0"/>
              <a:t> </a:t>
            </a:r>
            <a:r>
              <a:rPr lang="fr-CH" dirty="0" err="1" smtClean="0"/>
              <a:t>works</a:t>
            </a:r>
            <a:r>
              <a:rPr lang="fr-CH" dirty="0" smtClean="0"/>
              <a:t>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983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Laser </a:t>
            </a:r>
            <a:r>
              <a:rPr lang="fr-CH" dirty="0" err="1" smtClean="0"/>
              <a:t>Specificity</a:t>
            </a:r>
            <a:r>
              <a:rPr lang="fr-CH" dirty="0" smtClean="0"/>
              <a:t> 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52936"/>
            <a:ext cx="5520126" cy="340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7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Penetration</a:t>
            </a:r>
            <a:r>
              <a:rPr lang="fr-CH" dirty="0" smtClean="0"/>
              <a:t> in </a:t>
            </a:r>
            <a:r>
              <a:rPr lang="fr-CH" dirty="0" err="1" smtClean="0"/>
              <a:t>depth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302" y="2815758"/>
            <a:ext cx="5182978" cy="358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0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Beladona</a:t>
            </a:r>
            <a:r>
              <a:rPr lang="fr-CH" dirty="0" smtClean="0"/>
              <a:t> Laser WONTECK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89" y="2773750"/>
            <a:ext cx="6527453" cy="303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354" y="4437112"/>
            <a:ext cx="18669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4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W Pulse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W-Pulse for rejuvenation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 Combination of ablation and micro thermal effect</a:t>
            </a:r>
            <a:br>
              <a:rPr lang="en-US" dirty="0"/>
            </a:br>
            <a:r>
              <a:rPr lang="en-US" dirty="0"/>
              <a:t>· Generating micro thermal effect after high peak irradiation during a pulse 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375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1544638"/>
            <a:ext cx="7315200" cy="1154112"/>
          </a:xfrm>
        </p:spPr>
        <p:txBody>
          <a:bodyPr>
            <a:normAutofit/>
          </a:bodyPr>
          <a:lstStyle/>
          <a:p>
            <a:endParaRPr lang="fr-CH" dirty="0" err="1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657827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79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315200" cy="1154097"/>
          </a:xfrm>
        </p:spPr>
        <p:txBody>
          <a:bodyPr/>
          <a:lstStyle/>
          <a:p>
            <a:r>
              <a:rPr lang="fr-CH" dirty="0" smtClean="0"/>
              <a:t>Spots</a:t>
            </a:r>
            <a:endParaRPr lang="fr-CH" dirty="0"/>
          </a:p>
        </p:txBody>
      </p:sp>
      <p:pic>
        <p:nvPicPr>
          <p:cNvPr id="12290" name="Picture 2" descr="C:\Users\Stevan\Downloads\20151128_1700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59531" y="2313077"/>
            <a:ext cx="446449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Effects</a:t>
            </a:r>
            <a:r>
              <a:rPr lang="fr-CH" dirty="0" smtClean="0"/>
              <a:t> (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litterature</a:t>
            </a:r>
            <a:r>
              <a:rPr lang="fr-CH" dirty="0" smtClean="0"/>
              <a:t>)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Vaginal </a:t>
            </a:r>
            <a:r>
              <a:rPr lang="en-US" dirty="0" smtClean="0"/>
              <a:t>Tightening,  Increasing </a:t>
            </a:r>
            <a:r>
              <a:rPr lang="en-US" dirty="0"/>
              <a:t>elasticity</a:t>
            </a:r>
            <a:endParaRPr lang="fr-CH" dirty="0"/>
          </a:p>
          <a:p>
            <a:r>
              <a:rPr lang="en-US" dirty="0" smtClean="0"/>
              <a:t>Improve </a:t>
            </a:r>
            <a:r>
              <a:rPr lang="en-US" dirty="0"/>
              <a:t>vaginal dryness and vaginal shrinking</a:t>
            </a:r>
            <a:endParaRPr lang="fr-CH" dirty="0"/>
          </a:p>
          <a:p>
            <a:r>
              <a:rPr lang="en-US" dirty="0"/>
              <a:t>Reduce </a:t>
            </a:r>
            <a:r>
              <a:rPr lang="en-US" dirty="0" smtClean="0"/>
              <a:t>dyspareunia</a:t>
            </a:r>
            <a:endParaRPr lang="fr-CH" dirty="0"/>
          </a:p>
          <a:p>
            <a:r>
              <a:rPr lang="en-US" dirty="0"/>
              <a:t>Increase sexual pleasure</a:t>
            </a:r>
            <a:endParaRPr lang="fr-CH" dirty="0"/>
          </a:p>
          <a:p>
            <a:r>
              <a:rPr lang="en-US" dirty="0"/>
              <a:t>Whitening </a:t>
            </a:r>
            <a:r>
              <a:rPr lang="en-US" dirty="0" smtClean="0"/>
              <a:t>labia</a:t>
            </a:r>
            <a:endParaRPr lang="en-US" dirty="0"/>
          </a:p>
          <a:p>
            <a:r>
              <a:rPr lang="en-US" dirty="0" smtClean="0"/>
              <a:t>Vaginal </a:t>
            </a:r>
            <a:r>
              <a:rPr lang="en-US" dirty="0"/>
              <a:t>anti inflammatory, developing immunity</a:t>
            </a:r>
            <a:br>
              <a:rPr lang="en-US" dirty="0"/>
            </a:br>
            <a:r>
              <a:rPr lang="en-US" dirty="0"/>
              <a:t> 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630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14663"/>
            <a:ext cx="7315200" cy="1154097"/>
          </a:xfrm>
        </p:spPr>
        <p:txBody>
          <a:bodyPr/>
          <a:lstStyle/>
          <a:p>
            <a:r>
              <a:rPr lang="fr-CH" dirty="0" err="1" smtClean="0"/>
              <a:t>Cells</a:t>
            </a:r>
            <a:r>
              <a:rPr lang="fr-CH" dirty="0" smtClean="0"/>
              <a:t>…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844825"/>
            <a:ext cx="7258000" cy="4464536"/>
          </a:xfrm>
        </p:spPr>
        <p:txBody>
          <a:bodyPr>
            <a:normAutofit/>
          </a:bodyPr>
          <a:lstStyle/>
          <a:p>
            <a:r>
              <a:rPr lang="en-US" dirty="0"/>
              <a:t>Laser Co2 activates dormant </a:t>
            </a:r>
            <a:r>
              <a:rPr lang="en-US" dirty="0" err="1"/>
              <a:t>fibrocystes</a:t>
            </a:r>
            <a:r>
              <a:rPr lang="en-US" dirty="0"/>
              <a:t> changing them into fibroblasts. 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Fibroblast </a:t>
            </a:r>
            <a:r>
              <a:rPr lang="en-US" dirty="0"/>
              <a:t>activates biosynthesis of new collagen and produce </a:t>
            </a:r>
            <a:r>
              <a:rPr lang="en-US" dirty="0" smtClean="0"/>
              <a:t>main component </a:t>
            </a:r>
            <a:r>
              <a:rPr lang="en-US" dirty="0"/>
              <a:t>of ground </a:t>
            </a:r>
            <a:r>
              <a:rPr lang="en-US" dirty="0" smtClean="0"/>
              <a:t>substance</a:t>
            </a:r>
            <a:r>
              <a:rPr lang="en-US" dirty="0"/>
              <a:t>. 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Procollagen</a:t>
            </a:r>
            <a:r>
              <a:rPr lang="en-US" dirty="0" smtClean="0"/>
              <a:t>, </a:t>
            </a:r>
            <a:r>
              <a:rPr lang="en-US" dirty="0"/>
              <a:t>Hyaluronic </a:t>
            </a:r>
            <a:r>
              <a:rPr lang="en-US" dirty="0" smtClean="0"/>
              <a:t>acid</a:t>
            </a:r>
          </a:p>
          <a:p>
            <a:pPr marL="45720" indent="0">
              <a:buNone/>
            </a:pPr>
            <a:endParaRPr lang="fr-CH" dirty="0"/>
          </a:p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regain </a:t>
            </a:r>
            <a:r>
              <a:rPr lang="en-US" dirty="0" smtClean="0"/>
              <a:t>premenopausal healthy vaginal </a:t>
            </a:r>
          </a:p>
          <a:p>
            <a:pPr>
              <a:buFont typeface="Courier New" pitchFamily="49" charset="0"/>
              <a:buChar char="o"/>
            </a:pPr>
            <a:r>
              <a:rPr lang="en-US" sz="1600" dirty="0" smtClean="0"/>
              <a:t>Natural </a:t>
            </a:r>
            <a:r>
              <a:rPr lang="en-US" sz="1600" dirty="0"/>
              <a:t>pink </a:t>
            </a:r>
            <a:r>
              <a:rPr lang="en-US" sz="1600" dirty="0" smtClean="0"/>
              <a:t>color </a:t>
            </a:r>
          </a:p>
          <a:p>
            <a:pPr>
              <a:buFont typeface="Courier New" pitchFamily="49" charset="0"/>
              <a:buChar char="o"/>
            </a:pPr>
            <a:r>
              <a:rPr lang="en-US" sz="1600" dirty="0" err="1" smtClean="0"/>
              <a:t>Ruggae</a:t>
            </a:r>
            <a:endParaRPr lang="en-US" sz="1600" dirty="0"/>
          </a:p>
          <a:p>
            <a:pPr>
              <a:buFont typeface="Courier New" pitchFamily="49" charset="0"/>
              <a:buChar char="o"/>
            </a:pPr>
            <a:r>
              <a:rPr lang="en-US" sz="1600" dirty="0" err="1"/>
              <a:t>L</a:t>
            </a:r>
            <a:r>
              <a:rPr lang="en-US" sz="1600" dirty="0" err="1" smtClean="0"/>
              <a:t>ubrification</a:t>
            </a:r>
            <a:endParaRPr lang="fr-CH" sz="160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483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267</TotalTime>
  <Words>365</Words>
  <Application>Microsoft Office PowerPoint</Application>
  <PresentationFormat>Affichage à l'écran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Perspective</vt:lpstr>
      <vt:lpstr>750 Cases Studies Vaginal Laser Rejuvination </vt:lpstr>
      <vt:lpstr>Laser Specificity </vt:lpstr>
      <vt:lpstr>Penetration in depth</vt:lpstr>
      <vt:lpstr>Beladona Laser WONTECK</vt:lpstr>
      <vt:lpstr>W Pulse</vt:lpstr>
      <vt:lpstr>Présentation PowerPoint</vt:lpstr>
      <vt:lpstr>Spots</vt:lpstr>
      <vt:lpstr>Effects (from litterature)</vt:lpstr>
      <vt:lpstr>Cells…</vt:lpstr>
      <vt:lpstr>Advantages of laser treatment</vt:lpstr>
      <vt:lpstr>Specification Of Beladonna</vt:lpstr>
      <vt:lpstr>Protocol</vt:lpstr>
      <vt:lpstr>Symptoms</vt:lpstr>
      <vt:lpstr>Tightening</vt:lpstr>
      <vt:lpstr>Dryness (203 patients)</vt:lpstr>
      <vt:lpstr>Urinary symptoms (145 pt)</vt:lpstr>
      <vt:lpstr>Infection (vaginal / urinary)</vt:lpstr>
      <vt:lpstr>Conclusion: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750 cases Vaginal Laser Rejuvination</dc:title>
  <dc:creator>Stevan</dc:creator>
  <cp:lastModifiedBy>Stevan</cp:lastModifiedBy>
  <cp:revision>19</cp:revision>
  <dcterms:created xsi:type="dcterms:W3CDTF">2015-12-20T05:01:12Z</dcterms:created>
  <dcterms:modified xsi:type="dcterms:W3CDTF">2015-12-20T09:28:12Z</dcterms:modified>
</cp:coreProperties>
</file>